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9" autoAdjust="0"/>
    <p:restoredTop sz="94660"/>
  </p:normalViewPr>
  <p:slideViewPr>
    <p:cSldViewPr snapToGrid="0">
      <p:cViewPr varScale="1">
        <p:scale>
          <a:sx n="44" d="100"/>
          <a:sy n="44" d="100"/>
        </p:scale>
        <p:origin x="17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_tradnl"/>
          </a:p>
        </p:txBody>
      </p:sp>
      <p:sp>
        <p:nvSpPr>
          <p:cNvPr id="4" name="Marcador de fecha 3"/>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121380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124509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368451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427256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3507510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97036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308482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5605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326630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356937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CB5F6AF-8757-4FE1-B7C6-12066329381B}" type="datetimeFigureOut">
              <a:rPr lang="es-ES_tradnl" smtClean="0"/>
              <a:t>05/02/2016</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177752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5F6AF-8757-4FE1-B7C6-12066329381B}" type="datetimeFigureOut">
              <a:rPr lang="es-ES_tradnl" smtClean="0"/>
              <a:t>05/02/2016</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36B9F-0A41-441E-8CC9-B71287D9D8BC}" type="slidenum">
              <a:rPr lang="es-ES_tradnl" smtClean="0"/>
              <a:t>‹Nº›</a:t>
            </a:fld>
            <a:endParaRPr lang="es-ES_tradnl"/>
          </a:p>
        </p:txBody>
      </p:sp>
    </p:spTree>
    <p:extLst>
      <p:ext uri="{BB962C8B-B14F-4D97-AF65-F5344CB8AC3E}">
        <p14:creationId xmlns:p14="http://schemas.microsoft.com/office/powerpoint/2010/main" val="122419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Contenidos de lengua normativa de Procesos: unión y separación de palabras</a:t>
            </a:r>
            <a:endParaRPr lang="es-ES_tradnl" dirty="0"/>
          </a:p>
        </p:txBody>
      </p:sp>
      <p:sp>
        <p:nvSpPr>
          <p:cNvPr id="3" name="Subtítulo 2"/>
          <p:cNvSpPr>
            <a:spLocks noGrp="1"/>
          </p:cNvSpPr>
          <p:nvPr>
            <p:ph type="subTitle" idx="1"/>
          </p:nvPr>
        </p:nvSpPr>
        <p:spPr/>
        <p:txBody>
          <a:bodyPr/>
          <a:lstStyle/>
          <a:p>
            <a:endParaRPr lang="es-ES_tradnl"/>
          </a:p>
        </p:txBody>
      </p:sp>
    </p:spTree>
    <p:extLst>
      <p:ext uri="{BB962C8B-B14F-4D97-AF65-F5344CB8AC3E}">
        <p14:creationId xmlns:p14="http://schemas.microsoft.com/office/powerpoint/2010/main" val="4231865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¿Cuál es la forma correcta en cada caso</a:t>
            </a:r>
            <a:endParaRPr lang="es-ES_tradnl" dirty="0"/>
          </a:p>
        </p:txBody>
      </p:sp>
      <p:sp>
        <p:nvSpPr>
          <p:cNvPr id="3" name="Marcador de contenido 2"/>
          <p:cNvSpPr>
            <a:spLocks noGrp="1"/>
          </p:cNvSpPr>
          <p:nvPr>
            <p:ph idx="1"/>
          </p:nvPr>
        </p:nvSpPr>
        <p:spPr/>
        <p:txBody>
          <a:bodyPr>
            <a:normAutofit/>
          </a:bodyPr>
          <a:lstStyle/>
          <a:p>
            <a:r>
              <a:rPr lang="es-ES" dirty="0"/>
              <a:t>No le habría hecho el favor _______ hubiera tenido tiempo.</a:t>
            </a:r>
            <a:endParaRPr lang="es-ES_tradnl" dirty="0"/>
          </a:p>
          <a:p>
            <a:r>
              <a:rPr lang="es-ES" dirty="0"/>
              <a:t>_______ se lo hubiera dicho, no se preocuparía.</a:t>
            </a:r>
            <a:endParaRPr lang="es-ES_tradnl" dirty="0"/>
          </a:p>
          <a:p>
            <a:r>
              <a:rPr lang="es-ES" dirty="0"/>
              <a:t>No vamos a la playa, _______ a la montaña.</a:t>
            </a:r>
            <a:endParaRPr lang="es-ES_tradnl" dirty="0"/>
          </a:p>
          <a:p>
            <a:r>
              <a:rPr lang="es-ES" dirty="0"/>
              <a:t>Tengo que hacerlo ahora, _________voy a olvidarlo. </a:t>
            </a:r>
            <a:endParaRPr lang="es-ES_tradnl" dirty="0"/>
          </a:p>
          <a:p>
            <a:r>
              <a:rPr lang="es-ES" dirty="0"/>
              <a:t>No es que le molestase, ________ que le sorprendió</a:t>
            </a:r>
            <a:r>
              <a:rPr lang="es-ES" dirty="0" smtClean="0"/>
              <a:t>.</a:t>
            </a:r>
          </a:p>
          <a:p>
            <a:r>
              <a:rPr lang="es-ES" dirty="0" smtClean="0"/>
              <a:t>Los niños deben lavarse las manos. ________ lo hacen, podrían ponerse enfermos. </a:t>
            </a:r>
            <a:endParaRPr lang="es-ES_tradnl" dirty="0"/>
          </a:p>
        </p:txBody>
      </p:sp>
    </p:spTree>
    <p:extLst>
      <p:ext uri="{BB962C8B-B14F-4D97-AF65-F5344CB8AC3E}">
        <p14:creationId xmlns:p14="http://schemas.microsoft.com/office/powerpoint/2010/main" val="142460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Solución</a:t>
            </a:r>
            <a:endParaRPr lang="es-ES_tradnl" dirty="0"/>
          </a:p>
        </p:txBody>
      </p:sp>
      <p:sp>
        <p:nvSpPr>
          <p:cNvPr id="3" name="Marcador de contenido 2"/>
          <p:cNvSpPr>
            <a:spLocks noGrp="1"/>
          </p:cNvSpPr>
          <p:nvPr>
            <p:ph idx="1"/>
          </p:nvPr>
        </p:nvSpPr>
        <p:spPr/>
        <p:txBody>
          <a:bodyPr/>
          <a:lstStyle/>
          <a:p>
            <a:r>
              <a:rPr lang="es-ES" dirty="0" smtClean="0"/>
              <a:t>No le habría hecho el favor </a:t>
            </a:r>
            <a:r>
              <a:rPr lang="es-ES" b="1" dirty="0" smtClean="0"/>
              <a:t>si no</a:t>
            </a:r>
            <a:r>
              <a:rPr lang="es-ES" dirty="0" smtClean="0"/>
              <a:t> / </a:t>
            </a:r>
            <a:r>
              <a:rPr lang="es-ES" strike="sngStrike" dirty="0" smtClean="0"/>
              <a:t>sino</a:t>
            </a:r>
            <a:r>
              <a:rPr lang="es-ES" dirty="0" smtClean="0"/>
              <a:t> hubiera tenido tiempo.</a:t>
            </a:r>
            <a:endParaRPr lang="es-ES_tradnl" dirty="0" smtClean="0"/>
          </a:p>
          <a:p>
            <a:r>
              <a:rPr lang="es-ES" b="1" dirty="0"/>
              <a:t>S</a:t>
            </a:r>
            <a:r>
              <a:rPr lang="es-ES" b="1" dirty="0" smtClean="0"/>
              <a:t>i no</a:t>
            </a:r>
            <a:r>
              <a:rPr lang="es-ES" dirty="0" smtClean="0"/>
              <a:t> / </a:t>
            </a:r>
            <a:r>
              <a:rPr lang="es-ES" strike="sngStrike" dirty="0" smtClean="0"/>
              <a:t>sino</a:t>
            </a:r>
            <a:r>
              <a:rPr lang="es-ES" dirty="0" smtClean="0"/>
              <a:t> se lo hubiera dicho, no se preocuparía.</a:t>
            </a:r>
            <a:endParaRPr lang="es-ES_tradnl" dirty="0" smtClean="0"/>
          </a:p>
          <a:p>
            <a:r>
              <a:rPr lang="es-ES" dirty="0" smtClean="0"/>
              <a:t>No vamos a la playa, </a:t>
            </a:r>
            <a:r>
              <a:rPr lang="es-ES" strike="sngStrike" dirty="0" smtClean="0"/>
              <a:t>si no</a:t>
            </a:r>
            <a:r>
              <a:rPr lang="es-ES" dirty="0" smtClean="0"/>
              <a:t> / </a:t>
            </a:r>
            <a:r>
              <a:rPr lang="es-ES" b="1" dirty="0" smtClean="0"/>
              <a:t>sino</a:t>
            </a:r>
            <a:r>
              <a:rPr lang="es-ES" dirty="0" smtClean="0"/>
              <a:t> a la montaña.</a:t>
            </a:r>
            <a:endParaRPr lang="es-ES_tradnl" dirty="0" smtClean="0"/>
          </a:p>
          <a:p>
            <a:r>
              <a:rPr lang="es-ES" dirty="0" smtClean="0"/>
              <a:t>Tengo que hacerlo ahora, </a:t>
            </a:r>
            <a:r>
              <a:rPr lang="es-ES" b="1" dirty="0" smtClean="0"/>
              <a:t>si no</a:t>
            </a:r>
            <a:r>
              <a:rPr lang="es-ES" dirty="0" smtClean="0"/>
              <a:t> / sino voy a olvidarlo. </a:t>
            </a:r>
            <a:endParaRPr lang="es-ES_tradnl" dirty="0" smtClean="0"/>
          </a:p>
          <a:p>
            <a:r>
              <a:rPr lang="es-ES" dirty="0" smtClean="0"/>
              <a:t>No es que le molestase, </a:t>
            </a:r>
            <a:r>
              <a:rPr lang="es-ES" strike="sngStrike" dirty="0" smtClean="0"/>
              <a:t>si no</a:t>
            </a:r>
            <a:r>
              <a:rPr lang="es-ES" dirty="0" smtClean="0"/>
              <a:t> / </a:t>
            </a:r>
            <a:r>
              <a:rPr lang="es-ES" b="1" dirty="0" smtClean="0"/>
              <a:t>sino</a:t>
            </a:r>
            <a:r>
              <a:rPr lang="es-ES" dirty="0" smtClean="0"/>
              <a:t> que le sorprendió.</a:t>
            </a:r>
          </a:p>
          <a:p>
            <a:r>
              <a:rPr lang="es-ES" dirty="0" smtClean="0"/>
              <a:t>Los niños deben lavarse las manos. </a:t>
            </a:r>
            <a:r>
              <a:rPr lang="es-ES" b="1" dirty="0"/>
              <a:t>S</a:t>
            </a:r>
            <a:r>
              <a:rPr lang="es-ES" b="1" dirty="0" smtClean="0"/>
              <a:t>i no</a:t>
            </a:r>
            <a:r>
              <a:rPr lang="es-ES" dirty="0" smtClean="0"/>
              <a:t> / </a:t>
            </a:r>
            <a:r>
              <a:rPr lang="es-ES" strike="sngStrike" dirty="0" smtClean="0"/>
              <a:t>sino</a:t>
            </a:r>
            <a:r>
              <a:rPr lang="es-ES" dirty="0" smtClean="0"/>
              <a:t> lo hacen, podrían ponerse enfermos. </a:t>
            </a:r>
            <a:endParaRPr lang="es-ES_tradnl" dirty="0"/>
          </a:p>
        </p:txBody>
      </p:sp>
    </p:spTree>
    <p:extLst>
      <p:ext uri="{BB962C8B-B14F-4D97-AF65-F5344CB8AC3E}">
        <p14:creationId xmlns:p14="http://schemas.microsoft.com/office/powerpoint/2010/main" val="330642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Por qué, porque, porqué, por que</a:t>
            </a:r>
            <a:endParaRPr lang="es-ES_tradnl" dirty="0"/>
          </a:p>
        </p:txBody>
      </p:sp>
      <p:sp>
        <p:nvSpPr>
          <p:cNvPr id="3" name="Marcador de contenido 2"/>
          <p:cNvSpPr>
            <a:spLocks noGrp="1"/>
          </p:cNvSpPr>
          <p:nvPr>
            <p:ph idx="1"/>
          </p:nvPr>
        </p:nvSpPr>
        <p:spPr/>
        <p:txBody>
          <a:bodyPr>
            <a:normAutofit fontScale="55000" lnSpcReduction="20000"/>
          </a:bodyPr>
          <a:lstStyle/>
          <a:p>
            <a:pPr marL="0" indent="0">
              <a:buNone/>
            </a:pPr>
            <a:r>
              <a:rPr lang="es-ES" dirty="0" smtClean="0"/>
              <a:t>-</a:t>
            </a:r>
            <a:r>
              <a:rPr lang="es-ES" b="1" i="1" dirty="0"/>
              <a:t>por qué</a:t>
            </a:r>
            <a:r>
              <a:rPr lang="es-ES" i="1" dirty="0"/>
              <a:t> </a:t>
            </a:r>
            <a:r>
              <a:rPr lang="es-ES" dirty="0"/>
              <a:t>se usa para preguntar, en preguntas directas (con ¿?) e indirectas</a:t>
            </a:r>
            <a:endParaRPr lang="es-ES_tradnl" dirty="0"/>
          </a:p>
          <a:p>
            <a:pPr marL="0" indent="0">
              <a:buNone/>
            </a:pPr>
            <a:r>
              <a:rPr lang="es-ES" dirty="0"/>
              <a:t>-</a:t>
            </a:r>
            <a:r>
              <a:rPr lang="es-ES" b="1" i="1" dirty="0"/>
              <a:t>porque</a:t>
            </a:r>
            <a:r>
              <a:rPr lang="es-ES" dirty="0"/>
              <a:t> se usa para responder a la pregunta o en general para dar </a:t>
            </a:r>
            <a:r>
              <a:rPr lang="es-ES" dirty="0" smtClean="0"/>
              <a:t>causas</a:t>
            </a:r>
            <a:endParaRPr lang="es-ES_tradnl" dirty="0" smtClean="0"/>
          </a:p>
          <a:p>
            <a:pPr marL="0" indent="0">
              <a:buNone/>
            </a:pPr>
            <a:r>
              <a:rPr lang="es-ES" dirty="0"/>
              <a:t> </a:t>
            </a:r>
            <a:endParaRPr lang="es-ES_tradnl" dirty="0"/>
          </a:p>
          <a:p>
            <a:pPr marL="0" indent="0">
              <a:buNone/>
            </a:pPr>
            <a:r>
              <a:rPr lang="es-ES" dirty="0"/>
              <a:t>Los otros dos son mucho </a:t>
            </a:r>
            <a:r>
              <a:rPr lang="es-ES" dirty="0" smtClean="0"/>
              <a:t>menos frecuentes:</a:t>
            </a:r>
            <a:endParaRPr lang="es-ES_tradnl" dirty="0"/>
          </a:p>
          <a:p>
            <a:pPr marL="0" indent="0">
              <a:buNone/>
            </a:pPr>
            <a:r>
              <a:rPr lang="es-ES" dirty="0"/>
              <a:t>-</a:t>
            </a:r>
            <a:r>
              <a:rPr lang="es-ES" i="1" dirty="0"/>
              <a:t>por que</a:t>
            </a:r>
            <a:r>
              <a:rPr lang="es-ES" dirty="0"/>
              <a:t> sirve para construir oraciones finales (entonces es sustituible por </a:t>
            </a:r>
            <a:r>
              <a:rPr lang="es-ES" i="1" dirty="0"/>
              <a:t>para que</a:t>
            </a:r>
            <a:r>
              <a:rPr lang="es-ES" dirty="0" smtClean="0"/>
              <a:t>), </a:t>
            </a:r>
            <a:r>
              <a:rPr lang="es-ES" dirty="0"/>
              <a:t>oraciones relativas (entonces es sustituible por </a:t>
            </a:r>
            <a:r>
              <a:rPr lang="es-ES" i="1" dirty="0" err="1"/>
              <a:t>por</a:t>
            </a:r>
            <a:r>
              <a:rPr lang="es-ES" i="1" dirty="0"/>
              <a:t> el que</a:t>
            </a:r>
            <a:r>
              <a:rPr lang="es-ES" dirty="0"/>
              <a:t>, </a:t>
            </a:r>
            <a:r>
              <a:rPr lang="es-ES" i="1" dirty="0"/>
              <a:t>por la que</a:t>
            </a:r>
            <a:r>
              <a:rPr lang="es-ES" dirty="0"/>
              <a:t>, </a:t>
            </a:r>
            <a:r>
              <a:rPr lang="es-ES" i="1" dirty="0"/>
              <a:t>por los que </a:t>
            </a:r>
            <a:r>
              <a:rPr lang="es-ES" dirty="0"/>
              <a:t>o </a:t>
            </a:r>
            <a:r>
              <a:rPr lang="es-ES" i="1" dirty="0"/>
              <a:t>por las que</a:t>
            </a:r>
            <a:r>
              <a:rPr lang="es-ES" dirty="0"/>
              <a:t>, o </a:t>
            </a:r>
            <a:r>
              <a:rPr lang="es-ES" i="1" dirty="0"/>
              <a:t>por el cual</a:t>
            </a:r>
            <a:r>
              <a:rPr lang="es-ES" dirty="0"/>
              <a:t>, </a:t>
            </a:r>
            <a:r>
              <a:rPr lang="es-ES" i="1" dirty="0"/>
              <a:t>por la cual</a:t>
            </a:r>
            <a:r>
              <a:rPr lang="es-ES" dirty="0" smtClean="0"/>
              <a:t>…) y frases con verbos que se construyen con </a:t>
            </a:r>
            <a:r>
              <a:rPr lang="es-ES" i="1" dirty="0" smtClean="0"/>
              <a:t>por</a:t>
            </a:r>
            <a:r>
              <a:rPr lang="es-ES" dirty="0" smtClean="0"/>
              <a:t>:</a:t>
            </a:r>
            <a:endParaRPr lang="es-ES_tradnl" dirty="0"/>
          </a:p>
          <a:p>
            <a:pPr marL="0" indent="0">
              <a:buNone/>
            </a:pPr>
            <a:r>
              <a:rPr lang="es-ES" dirty="0"/>
              <a:t>-</a:t>
            </a:r>
            <a:r>
              <a:rPr lang="es-ES" b="1" i="1" dirty="0"/>
              <a:t>porqué</a:t>
            </a:r>
            <a:r>
              <a:rPr lang="es-ES" dirty="0"/>
              <a:t> es un sustantivo y significa </a:t>
            </a:r>
            <a:r>
              <a:rPr lang="es-ES" i="1" dirty="0" smtClean="0"/>
              <a:t>motivo</a:t>
            </a:r>
            <a:r>
              <a:rPr lang="es-ES" dirty="0" smtClean="0"/>
              <a:t>, </a:t>
            </a:r>
            <a:r>
              <a:rPr lang="es-ES" dirty="0"/>
              <a:t>de modo que podemos sustituirlo por este sustantivo</a:t>
            </a:r>
            <a:r>
              <a:rPr lang="es-ES" dirty="0" smtClean="0"/>
              <a:t>.</a:t>
            </a:r>
            <a:r>
              <a:rPr lang="es-ES" dirty="0"/>
              <a:t> </a:t>
            </a:r>
            <a:endParaRPr lang="es-ES" dirty="0" smtClean="0"/>
          </a:p>
          <a:p>
            <a:pPr marL="0" indent="0">
              <a:buNone/>
            </a:pPr>
            <a:endParaRPr lang="es-ES_tradnl" dirty="0"/>
          </a:p>
          <a:p>
            <a:r>
              <a:rPr lang="es-ES" dirty="0"/>
              <a:t>No sé </a:t>
            </a:r>
            <a:r>
              <a:rPr lang="es-ES" b="1" i="1" dirty="0"/>
              <a:t>por qué</a:t>
            </a:r>
            <a:r>
              <a:rPr lang="es-ES" dirty="0"/>
              <a:t> os empeñáis en que venga</a:t>
            </a:r>
            <a:r>
              <a:rPr lang="es-ES" dirty="0" smtClean="0"/>
              <a:t>. / ¿</a:t>
            </a:r>
            <a:r>
              <a:rPr lang="es-ES" b="1" i="1" dirty="0" smtClean="0"/>
              <a:t>Por qué</a:t>
            </a:r>
            <a:r>
              <a:rPr lang="es-ES" dirty="0" smtClean="0"/>
              <a:t> os empeñáis en que venga? / No tienes </a:t>
            </a:r>
            <a:r>
              <a:rPr lang="es-ES" b="1" i="1" dirty="0" smtClean="0"/>
              <a:t>por qué</a:t>
            </a:r>
            <a:r>
              <a:rPr lang="es-ES" dirty="0" smtClean="0"/>
              <a:t> responder.</a:t>
            </a:r>
            <a:endParaRPr lang="es-ES_tradnl" dirty="0"/>
          </a:p>
          <a:p>
            <a:r>
              <a:rPr lang="es-ES" dirty="0"/>
              <a:t>Se lo dijimos </a:t>
            </a:r>
            <a:r>
              <a:rPr lang="es-ES" b="1" i="1" dirty="0"/>
              <a:t>porque</a:t>
            </a:r>
            <a:r>
              <a:rPr lang="es-ES" dirty="0"/>
              <a:t> pensamos que le interesaría.</a:t>
            </a:r>
            <a:endParaRPr lang="es-ES_tradnl" dirty="0"/>
          </a:p>
          <a:p>
            <a:r>
              <a:rPr lang="es-ES" dirty="0"/>
              <a:t>Haría cualquier cosa </a:t>
            </a:r>
            <a:r>
              <a:rPr lang="es-ES" b="1" i="1" dirty="0"/>
              <a:t>por que</a:t>
            </a:r>
            <a:r>
              <a:rPr lang="es-ES" i="1" dirty="0"/>
              <a:t> </a:t>
            </a:r>
            <a:r>
              <a:rPr lang="es-ES" dirty="0"/>
              <a:t>mis hijos puedan comer.</a:t>
            </a:r>
            <a:endParaRPr lang="es-ES_tradnl" dirty="0"/>
          </a:p>
          <a:p>
            <a:r>
              <a:rPr lang="es-ES" dirty="0"/>
              <a:t>Las sendas </a:t>
            </a:r>
            <a:r>
              <a:rPr lang="es-ES" b="1" i="1" dirty="0"/>
              <a:t>por que</a:t>
            </a:r>
            <a:r>
              <a:rPr lang="es-ES" i="1" dirty="0"/>
              <a:t> </a:t>
            </a:r>
            <a:r>
              <a:rPr lang="es-ES" dirty="0"/>
              <a:t>anduvimos estaban secas y polvorientas</a:t>
            </a:r>
            <a:r>
              <a:rPr lang="es-ES" dirty="0" smtClean="0"/>
              <a:t>. </a:t>
            </a:r>
          </a:p>
          <a:p>
            <a:r>
              <a:rPr lang="es-ES" dirty="0" smtClean="0"/>
              <a:t>Voto </a:t>
            </a:r>
            <a:r>
              <a:rPr lang="es-ES" b="1" i="1" dirty="0" smtClean="0"/>
              <a:t>por que</a:t>
            </a:r>
            <a:r>
              <a:rPr lang="es-ES" dirty="0" smtClean="0"/>
              <a:t> se lo digamos.</a:t>
            </a:r>
            <a:endParaRPr lang="es-ES_tradnl" dirty="0"/>
          </a:p>
          <a:p>
            <a:r>
              <a:rPr lang="es-ES" dirty="0"/>
              <a:t>Los </a:t>
            </a:r>
            <a:r>
              <a:rPr lang="es-ES" b="1" i="1" dirty="0"/>
              <a:t>porqués</a:t>
            </a:r>
            <a:r>
              <a:rPr lang="es-ES" dirty="0"/>
              <a:t> de su conducta no están claros aún.</a:t>
            </a:r>
            <a:endParaRPr lang="es-ES_tradnl" dirty="0"/>
          </a:p>
        </p:txBody>
      </p:sp>
    </p:spTree>
    <p:extLst>
      <p:ext uri="{BB962C8B-B14F-4D97-AF65-F5344CB8AC3E}">
        <p14:creationId xmlns:p14="http://schemas.microsoft.com/office/powerpoint/2010/main" val="1921859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¿Cuál es la forma correcta en cada caso?</a:t>
            </a:r>
            <a:endParaRPr lang="es-ES_tradnl" dirty="0"/>
          </a:p>
        </p:txBody>
      </p:sp>
      <p:sp>
        <p:nvSpPr>
          <p:cNvPr id="3" name="Marcador de contenido 2"/>
          <p:cNvSpPr>
            <a:spLocks noGrp="1"/>
          </p:cNvSpPr>
          <p:nvPr>
            <p:ph idx="1"/>
          </p:nvPr>
        </p:nvSpPr>
        <p:spPr/>
        <p:txBody>
          <a:bodyPr>
            <a:normAutofit/>
          </a:bodyPr>
          <a:lstStyle/>
          <a:p>
            <a:r>
              <a:rPr lang="es-ES" dirty="0" smtClean="0"/>
              <a:t>Es una persona que lucha </a:t>
            </a:r>
            <a:r>
              <a:rPr lang="es-ES" dirty="0"/>
              <a:t>_________ </a:t>
            </a:r>
            <a:r>
              <a:rPr lang="es-ES" dirty="0" smtClean="0"/>
              <a:t>el mundo sea más justo.</a:t>
            </a:r>
            <a:endParaRPr lang="es-ES_tradnl" dirty="0" smtClean="0"/>
          </a:p>
          <a:p>
            <a:r>
              <a:rPr lang="es-ES" dirty="0" smtClean="0"/>
              <a:t>¿_________ no se lo dices? / _________ estoy enfadado con ella.</a:t>
            </a:r>
            <a:endParaRPr lang="es-ES_tradnl" dirty="0" smtClean="0"/>
          </a:p>
          <a:p>
            <a:r>
              <a:rPr lang="es-ES" dirty="0" smtClean="0"/>
              <a:t>No </a:t>
            </a:r>
            <a:r>
              <a:rPr lang="es-ES" dirty="0"/>
              <a:t>entiendo bien el __________ de su reconciliación.</a:t>
            </a:r>
            <a:endParaRPr lang="es-ES_tradnl" dirty="0"/>
          </a:p>
          <a:p>
            <a:r>
              <a:rPr lang="es-ES" dirty="0"/>
              <a:t>Dejé de escribirle __________ no me contestaba.</a:t>
            </a:r>
            <a:endParaRPr lang="es-ES_tradnl" dirty="0"/>
          </a:p>
          <a:p>
            <a:r>
              <a:rPr lang="es-ES" dirty="0" smtClean="0"/>
              <a:t>No </a:t>
            </a:r>
            <a:r>
              <a:rPr lang="es-ES" dirty="0"/>
              <a:t>sé __________ no me responde</a:t>
            </a:r>
            <a:r>
              <a:rPr lang="es-ES" dirty="0" smtClean="0"/>
              <a:t>.</a:t>
            </a:r>
          </a:p>
          <a:p>
            <a:r>
              <a:rPr lang="es-ES" dirty="0" smtClean="0"/>
              <a:t>Creo que no tienes _________ aguantar eso.</a:t>
            </a:r>
            <a:endParaRPr lang="es-ES_tradnl" dirty="0"/>
          </a:p>
          <a:p>
            <a:endParaRPr lang="es-ES_tradnl" dirty="0"/>
          </a:p>
        </p:txBody>
      </p:sp>
    </p:spTree>
    <p:extLst>
      <p:ext uri="{BB962C8B-B14F-4D97-AF65-F5344CB8AC3E}">
        <p14:creationId xmlns:p14="http://schemas.microsoft.com/office/powerpoint/2010/main" val="142564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Solución</a:t>
            </a:r>
            <a:endParaRPr lang="es-ES_tradnl" dirty="0"/>
          </a:p>
        </p:txBody>
      </p:sp>
      <p:sp>
        <p:nvSpPr>
          <p:cNvPr id="3" name="Marcador de contenido 2"/>
          <p:cNvSpPr>
            <a:spLocks noGrp="1"/>
          </p:cNvSpPr>
          <p:nvPr>
            <p:ph idx="1"/>
          </p:nvPr>
        </p:nvSpPr>
        <p:spPr/>
        <p:txBody>
          <a:bodyPr/>
          <a:lstStyle/>
          <a:p>
            <a:r>
              <a:rPr lang="es-ES" dirty="0" smtClean="0"/>
              <a:t>Es una persona que lucha </a:t>
            </a:r>
            <a:r>
              <a:rPr lang="es-ES" b="1" i="1" dirty="0" smtClean="0"/>
              <a:t>por que</a:t>
            </a:r>
            <a:r>
              <a:rPr lang="es-ES" dirty="0" smtClean="0"/>
              <a:t> el mundo sea más justo.</a:t>
            </a:r>
            <a:endParaRPr lang="es-ES_tradnl" dirty="0" smtClean="0"/>
          </a:p>
          <a:p>
            <a:r>
              <a:rPr lang="es-ES" dirty="0" smtClean="0"/>
              <a:t>¿</a:t>
            </a:r>
            <a:r>
              <a:rPr lang="es-ES" b="1" i="1" dirty="0" smtClean="0"/>
              <a:t>Por qué</a:t>
            </a:r>
            <a:r>
              <a:rPr lang="es-ES" dirty="0" smtClean="0"/>
              <a:t> no se lo dices? / </a:t>
            </a:r>
            <a:r>
              <a:rPr lang="es-ES" b="1" i="1" dirty="0" smtClean="0"/>
              <a:t>Porque</a:t>
            </a:r>
            <a:r>
              <a:rPr lang="es-ES" dirty="0" smtClean="0"/>
              <a:t> estoy enfadado con ella.</a:t>
            </a:r>
            <a:endParaRPr lang="es-ES_tradnl" dirty="0" smtClean="0"/>
          </a:p>
          <a:p>
            <a:r>
              <a:rPr lang="es-ES" dirty="0" smtClean="0"/>
              <a:t>No entiendo bien el </a:t>
            </a:r>
            <a:r>
              <a:rPr lang="es-ES" b="1" i="1" dirty="0" smtClean="0"/>
              <a:t>porqué</a:t>
            </a:r>
            <a:r>
              <a:rPr lang="es-ES" dirty="0" smtClean="0"/>
              <a:t> de su reconciliación.</a:t>
            </a:r>
            <a:endParaRPr lang="es-ES_tradnl" dirty="0" smtClean="0"/>
          </a:p>
          <a:p>
            <a:r>
              <a:rPr lang="es-ES" dirty="0" smtClean="0"/>
              <a:t>Dejé de escribirle </a:t>
            </a:r>
            <a:r>
              <a:rPr lang="es-ES" b="1" i="1" dirty="0" smtClean="0"/>
              <a:t>porque</a:t>
            </a:r>
            <a:r>
              <a:rPr lang="es-ES" dirty="0" smtClean="0"/>
              <a:t> no me contestaba.</a:t>
            </a:r>
            <a:endParaRPr lang="es-ES_tradnl" dirty="0" smtClean="0"/>
          </a:p>
          <a:p>
            <a:r>
              <a:rPr lang="es-ES" dirty="0" smtClean="0"/>
              <a:t>No sé </a:t>
            </a:r>
            <a:r>
              <a:rPr lang="es-ES" b="1" i="1" dirty="0" smtClean="0"/>
              <a:t>por qué</a:t>
            </a:r>
            <a:r>
              <a:rPr lang="es-ES" dirty="0" smtClean="0"/>
              <a:t> no me responde.</a:t>
            </a:r>
          </a:p>
          <a:p>
            <a:r>
              <a:rPr lang="es-ES" dirty="0" smtClean="0"/>
              <a:t>Creo que no tienes </a:t>
            </a:r>
            <a:r>
              <a:rPr lang="es-ES" b="1" i="1" dirty="0" smtClean="0"/>
              <a:t>por qué</a:t>
            </a:r>
            <a:r>
              <a:rPr lang="es-ES" dirty="0" smtClean="0"/>
              <a:t> aguantar eso.</a:t>
            </a:r>
            <a:endParaRPr lang="es-ES_tradnl" dirty="0"/>
          </a:p>
        </p:txBody>
      </p:sp>
    </p:spTree>
    <p:extLst>
      <p:ext uri="{BB962C8B-B14F-4D97-AF65-F5344CB8AC3E}">
        <p14:creationId xmlns:p14="http://schemas.microsoft.com/office/powerpoint/2010/main" val="389871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¿Cuál es la forma correcta?</a:t>
            </a:r>
            <a:endParaRPr lang="es-ES_tradnl" dirty="0"/>
          </a:p>
        </p:txBody>
      </p:sp>
      <p:sp>
        <p:nvSpPr>
          <p:cNvPr id="3" name="Marcador de contenido 2"/>
          <p:cNvSpPr>
            <a:spLocks noGrp="1"/>
          </p:cNvSpPr>
          <p:nvPr>
            <p:ph idx="1"/>
          </p:nvPr>
        </p:nvSpPr>
        <p:spPr/>
        <p:txBody>
          <a:bodyPr/>
          <a:lstStyle/>
          <a:p>
            <a:r>
              <a:rPr lang="es-ES" dirty="0"/>
              <a:t>Es antipática y a demás / además siempre está pidiendo favores</a:t>
            </a:r>
            <a:r>
              <a:rPr lang="es-ES" dirty="0" smtClean="0"/>
              <a:t>.</a:t>
            </a:r>
          </a:p>
          <a:p>
            <a:r>
              <a:rPr lang="es-ES" dirty="0"/>
              <a:t>Lo de los zuecos no lo veo claro, el otro día me “subí” en unos por curiosidad y casi me caigo para atrás, a parte / aparte de que no sabría con qué ponérmelos</a:t>
            </a:r>
            <a:r>
              <a:rPr lang="es-ES" dirty="0" smtClean="0"/>
              <a:t>…</a:t>
            </a:r>
          </a:p>
          <a:p>
            <a:r>
              <a:rPr lang="es-ES" dirty="0" smtClean="0"/>
              <a:t>A </a:t>
            </a:r>
            <a:r>
              <a:rPr lang="es-ES" dirty="0"/>
              <a:t>mí me parece que lo ha hecho a posta / aposta</a:t>
            </a:r>
            <a:r>
              <a:rPr lang="es-ES" dirty="0" smtClean="0"/>
              <a:t>.</a:t>
            </a:r>
          </a:p>
          <a:p>
            <a:r>
              <a:rPr lang="es-ES" dirty="0" smtClean="0"/>
              <a:t>Esta </a:t>
            </a:r>
            <a:r>
              <a:rPr lang="es-ES" dirty="0"/>
              <a:t>forma es muy habitual en América, sobre todo / sobretodo en la zona caribeña</a:t>
            </a:r>
            <a:r>
              <a:rPr lang="es-ES" dirty="0" smtClean="0"/>
              <a:t>.</a:t>
            </a:r>
          </a:p>
          <a:p>
            <a:r>
              <a:rPr lang="es-ES" dirty="0" smtClean="0"/>
              <a:t>No tardo nada, voy en seguida / enseguida.</a:t>
            </a:r>
          </a:p>
          <a:p>
            <a:endParaRPr lang="es-ES_tradnl" dirty="0"/>
          </a:p>
        </p:txBody>
      </p:sp>
    </p:spTree>
    <p:extLst>
      <p:ext uri="{BB962C8B-B14F-4D97-AF65-F5344CB8AC3E}">
        <p14:creationId xmlns:p14="http://schemas.microsoft.com/office/powerpoint/2010/main" val="262736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Solución</a:t>
            </a:r>
            <a:endParaRPr lang="es-ES_tradnl" dirty="0"/>
          </a:p>
        </p:txBody>
      </p:sp>
      <p:sp>
        <p:nvSpPr>
          <p:cNvPr id="3" name="Marcador de contenido 2"/>
          <p:cNvSpPr>
            <a:spLocks noGrp="1"/>
          </p:cNvSpPr>
          <p:nvPr>
            <p:ph idx="1"/>
          </p:nvPr>
        </p:nvSpPr>
        <p:spPr/>
        <p:txBody>
          <a:bodyPr>
            <a:normAutofit fontScale="92500" lnSpcReduction="10000"/>
          </a:bodyPr>
          <a:lstStyle/>
          <a:p>
            <a:r>
              <a:rPr lang="es-ES" dirty="0" smtClean="0"/>
              <a:t>Es antipática y </a:t>
            </a:r>
            <a:r>
              <a:rPr lang="es-ES" strike="sngStrike" dirty="0" smtClean="0"/>
              <a:t>a demás </a:t>
            </a:r>
            <a:r>
              <a:rPr lang="es-ES" dirty="0" smtClean="0"/>
              <a:t>/ </a:t>
            </a:r>
            <a:r>
              <a:rPr lang="es-ES" b="1" dirty="0" smtClean="0"/>
              <a:t>además</a:t>
            </a:r>
            <a:r>
              <a:rPr lang="es-ES" dirty="0" smtClean="0"/>
              <a:t> siempre está pidiendo favores.</a:t>
            </a:r>
          </a:p>
          <a:p>
            <a:r>
              <a:rPr lang="es-ES" dirty="0" smtClean="0"/>
              <a:t>Lo de los zuecos no lo veo claro, el otro día me “subí” en unos por curiosidad y casi me caigo para atrás, </a:t>
            </a:r>
            <a:r>
              <a:rPr lang="es-ES" strike="sngStrike" dirty="0" smtClean="0"/>
              <a:t>a parte </a:t>
            </a:r>
            <a:r>
              <a:rPr lang="es-ES" dirty="0" smtClean="0"/>
              <a:t>/ </a:t>
            </a:r>
            <a:r>
              <a:rPr lang="es-ES" b="1" dirty="0" smtClean="0"/>
              <a:t>aparte</a:t>
            </a:r>
            <a:r>
              <a:rPr lang="es-ES" dirty="0" smtClean="0"/>
              <a:t> de que no sabría con qué ponérmelos…</a:t>
            </a:r>
          </a:p>
          <a:p>
            <a:r>
              <a:rPr lang="es-ES" dirty="0" smtClean="0"/>
              <a:t>A mí me parece que lo ha hecho </a:t>
            </a:r>
            <a:r>
              <a:rPr lang="es-ES" strike="sngStrike" dirty="0" smtClean="0"/>
              <a:t>a posta</a:t>
            </a:r>
            <a:r>
              <a:rPr lang="es-ES" dirty="0" smtClean="0"/>
              <a:t> / </a:t>
            </a:r>
            <a:r>
              <a:rPr lang="es-ES" b="1" dirty="0" smtClean="0"/>
              <a:t>aposta</a:t>
            </a:r>
            <a:r>
              <a:rPr lang="es-ES" dirty="0" smtClean="0"/>
              <a:t>.</a:t>
            </a:r>
          </a:p>
          <a:p>
            <a:r>
              <a:rPr lang="es-ES" dirty="0" smtClean="0"/>
              <a:t>Esta forma es muy habitual en América, </a:t>
            </a:r>
            <a:r>
              <a:rPr lang="es-ES" b="1" dirty="0" smtClean="0"/>
              <a:t>sobre todo</a:t>
            </a:r>
            <a:r>
              <a:rPr lang="es-ES" dirty="0" smtClean="0"/>
              <a:t> / </a:t>
            </a:r>
            <a:r>
              <a:rPr lang="es-ES" strike="sngStrike" dirty="0" smtClean="0"/>
              <a:t>sobretodo</a:t>
            </a:r>
            <a:r>
              <a:rPr lang="es-ES" dirty="0" smtClean="0"/>
              <a:t> en la zona caribeña.</a:t>
            </a:r>
          </a:p>
          <a:p>
            <a:r>
              <a:rPr lang="es-ES" dirty="0" smtClean="0"/>
              <a:t>No tardo nada, voy </a:t>
            </a:r>
            <a:r>
              <a:rPr lang="es-ES" b="1" dirty="0" smtClean="0"/>
              <a:t>en seguida / enseguida</a:t>
            </a:r>
            <a:r>
              <a:rPr lang="es-ES" dirty="0" smtClean="0"/>
              <a:t>. </a:t>
            </a:r>
          </a:p>
          <a:p>
            <a:pPr marL="0" indent="0">
              <a:buNone/>
            </a:pPr>
            <a:r>
              <a:rPr lang="es-ES" dirty="0" smtClean="0"/>
              <a:t>Ambos </a:t>
            </a:r>
            <a:r>
              <a:rPr lang="es-ES" dirty="0"/>
              <a:t>son válidos, pero se prefiere junto. V. </a:t>
            </a:r>
            <a:r>
              <a:rPr lang="es-ES" i="1" dirty="0" smtClean="0"/>
              <a:t>Diccionario Panhispánico de Dudas</a:t>
            </a:r>
            <a:r>
              <a:rPr lang="es-ES" dirty="0" smtClean="0"/>
              <a:t>: </a:t>
            </a:r>
            <a:r>
              <a:rPr lang="es-ES" dirty="0"/>
              <a:t>" Hoy es mayoritaria y preferible su escritura en una sola palabra, aunque también es válida la grafía </a:t>
            </a:r>
            <a:r>
              <a:rPr lang="es-ES" i="1" dirty="0"/>
              <a:t>en seguida".</a:t>
            </a:r>
            <a:endParaRPr lang="es-ES" dirty="0" smtClean="0"/>
          </a:p>
          <a:p>
            <a:endParaRPr lang="es-ES" dirty="0" smtClean="0"/>
          </a:p>
          <a:p>
            <a:endParaRPr lang="es-ES_tradnl" dirty="0"/>
          </a:p>
        </p:txBody>
      </p:sp>
    </p:spTree>
    <p:extLst>
      <p:ext uri="{BB962C8B-B14F-4D97-AF65-F5344CB8AC3E}">
        <p14:creationId xmlns:p14="http://schemas.microsoft.com/office/powerpoint/2010/main" val="107417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¿Cuál es la forma correcta?</a:t>
            </a:r>
            <a:endParaRPr lang="es-ES_tradnl" dirty="0"/>
          </a:p>
        </p:txBody>
      </p:sp>
      <p:sp>
        <p:nvSpPr>
          <p:cNvPr id="3" name="Marcador de contenido 2"/>
          <p:cNvSpPr>
            <a:spLocks noGrp="1"/>
          </p:cNvSpPr>
          <p:nvPr>
            <p:ph idx="1"/>
          </p:nvPr>
        </p:nvSpPr>
        <p:spPr/>
        <p:txBody>
          <a:bodyPr/>
          <a:lstStyle/>
          <a:p>
            <a:r>
              <a:rPr lang="es-ES" dirty="0" smtClean="0"/>
              <a:t>No </a:t>
            </a:r>
            <a:r>
              <a:rPr lang="es-ES" dirty="0"/>
              <a:t>quiero volver a fumar, no me ofrezcas un cigarro. ¡Va de retro / Vade retro</a:t>
            </a:r>
            <a:r>
              <a:rPr lang="es-ES" dirty="0" smtClean="0"/>
              <a:t>!</a:t>
            </a:r>
          </a:p>
          <a:p>
            <a:r>
              <a:rPr lang="es-ES" dirty="0"/>
              <a:t>El bolso de mi madre es un cajón de sastre / cajón desastre</a:t>
            </a:r>
            <a:r>
              <a:rPr lang="es-ES" dirty="0" smtClean="0"/>
              <a:t>.</a:t>
            </a:r>
          </a:p>
          <a:p>
            <a:r>
              <a:rPr lang="es-ES" dirty="0" smtClean="0"/>
              <a:t>¡Me siento tan a gusto / </a:t>
            </a:r>
            <a:r>
              <a:rPr lang="es-ES" dirty="0" err="1" smtClean="0"/>
              <a:t>agusto</a:t>
            </a:r>
            <a:r>
              <a:rPr lang="es-ES" dirty="0" smtClean="0"/>
              <a:t> leyendo en mi sofá!</a:t>
            </a:r>
          </a:p>
          <a:p>
            <a:r>
              <a:rPr lang="es-ES" dirty="0" smtClean="0"/>
              <a:t>El </a:t>
            </a:r>
            <a:r>
              <a:rPr lang="es-ES" dirty="0" err="1" smtClean="0"/>
              <a:t>kiosko</a:t>
            </a:r>
            <a:r>
              <a:rPr lang="es-ES" dirty="0" smtClean="0"/>
              <a:t> de helados está en frente / enfrente de mi portal.</a:t>
            </a:r>
            <a:endParaRPr lang="es-ES_tradnl" dirty="0" smtClean="0"/>
          </a:p>
          <a:p>
            <a:endParaRPr lang="es-ES" dirty="0" smtClean="0"/>
          </a:p>
          <a:p>
            <a:endParaRPr lang="es-ES_tradnl" dirty="0"/>
          </a:p>
        </p:txBody>
      </p:sp>
    </p:spTree>
    <p:extLst>
      <p:ext uri="{BB962C8B-B14F-4D97-AF65-F5344CB8AC3E}">
        <p14:creationId xmlns:p14="http://schemas.microsoft.com/office/powerpoint/2010/main" val="251161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Solución</a:t>
            </a:r>
            <a:endParaRPr lang="es-ES_tradnl" dirty="0"/>
          </a:p>
        </p:txBody>
      </p:sp>
      <p:sp>
        <p:nvSpPr>
          <p:cNvPr id="3" name="Marcador de contenido 2"/>
          <p:cNvSpPr>
            <a:spLocks noGrp="1"/>
          </p:cNvSpPr>
          <p:nvPr>
            <p:ph idx="1"/>
          </p:nvPr>
        </p:nvSpPr>
        <p:spPr/>
        <p:txBody>
          <a:bodyPr>
            <a:normAutofit fontScale="92500" lnSpcReduction="10000"/>
          </a:bodyPr>
          <a:lstStyle/>
          <a:p>
            <a:r>
              <a:rPr lang="es-ES" dirty="0" smtClean="0"/>
              <a:t>No quiero volver a fumar, no me ofrezcas un cigarro. ¡</a:t>
            </a:r>
            <a:r>
              <a:rPr lang="es-ES" strike="sngStrike" dirty="0" smtClean="0"/>
              <a:t>Va de retro</a:t>
            </a:r>
            <a:r>
              <a:rPr lang="es-ES" dirty="0" smtClean="0"/>
              <a:t>! ¡</a:t>
            </a:r>
            <a:r>
              <a:rPr lang="es-ES" b="1" dirty="0" smtClean="0"/>
              <a:t>Vade retro</a:t>
            </a:r>
            <a:r>
              <a:rPr lang="es-ES" dirty="0" smtClean="0"/>
              <a:t>!</a:t>
            </a:r>
          </a:p>
          <a:p>
            <a:r>
              <a:rPr lang="es-ES" dirty="0" smtClean="0"/>
              <a:t>El bolso de mi madre es un </a:t>
            </a:r>
            <a:r>
              <a:rPr lang="es-ES" b="1" dirty="0" smtClean="0"/>
              <a:t>cajón</a:t>
            </a:r>
            <a:r>
              <a:rPr lang="es-ES" dirty="0" smtClean="0"/>
              <a:t> </a:t>
            </a:r>
            <a:r>
              <a:rPr lang="es-ES" b="1" dirty="0" smtClean="0"/>
              <a:t>de</a:t>
            </a:r>
            <a:r>
              <a:rPr lang="es-ES" dirty="0" smtClean="0"/>
              <a:t> </a:t>
            </a:r>
            <a:r>
              <a:rPr lang="es-ES" b="1" dirty="0" smtClean="0"/>
              <a:t>sastre</a:t>
            </a:r>
            <a:r>
              <a:rPr lang="es-ES" dirty="0" smtClean="0"/>
              <a:t> / </a:t>
            </a:r>
            <a:r>
              <a:rPr lang="es-ES" strike="sngStrike" dirty="0" smtClean="0"/>
              <a:t>cajón desastre</a:t>
            </a:r>
            <a:r>
              <a:rPr lang="es-ES" dirty="0" smtClean="0"/>
              <a:t>.</a:t>
            </a:r>
          </a:p>
          <a:p>
            <a:r>
              <a:rPr lang="es-ES" dirty="0" smtClean="0"/>
              <a:t>¡Me siento tan </a:t>
            </a:r>
            <a:r>
              <a:rPr lang="es-ES" b="1" dirty="0" smtClean="0"/>
              <a:t>a gusto </a:t>
            </a:r>
            <a:r>
              <a:rPr lang="es-ES" dirty="0" smtClean="0"/>
              <a:t>/ </a:t>
            </a:r>
            <a:r>
              <a:rPr lang="es-ES" strike="sngStrike" dirty="0" err="1" smtClean="0"/>
              <a:t>agusto</a:t>
            </a:r>
            <a:r>
              <a:rPr lang="es-ES" dirty="0" smtClean="0"/>
              <a:t> leyendo en mi sofá!</a:t>
            </a:r>
          </a:p>
          <a:p>
            <a:r>
              <a:rPr lang="es-ES" dirty="0" smtClean="0"/>
              <a:t>El </a:t>
            </a:r>
            <a:r>
              <a:rPr lang="es-ES" dirty="0" err="1" smtClean="0"/>
              <a:t>kiosko</a:t>
            </a:r>
            <a:r>
              <a:rPr lang="es-ES" dirty="0" smtClean="0"/>
              <a:t> de helados está </a:t>
            </a:r>
            <a:r>
              <a:rPr lang="es-ES" b="1" dirty="0" smtClean="0"/>
              <a:t>en frente / enfrente </a:t>
            </a:r>
            <a:r>
              <a:rPr lang="es-ES" dirty="0" smtClean="0"/>
              <a:t>de mi portal.</a:t>
            </a:r>
          </a:p>
          <a:p>
            <a:pPr marL="0" indent="0">
              <a:buNone/>
            </a:pPr>
            <a:r>
              <a:rPr lang="es-ES" dirty="0"/>
              <a:t>Ambas son válidas, pero es preferible </a:t>
            </a:r>
            <a:r>
              <a:rPr lang="es-ES" b="1" dirty="0"/>
              <a:t>enfrente</a:t>
            </a:r>
            <a:r>
              <a:rPr lang="es-ES" dirty="0"/>
              <a:t>. V. Diccionario Panhispánico de Dudas: "</a:t>
            </a:r>
            <a:r>
              <a:rPr lang="es-ES" b="1" dirty="0"/>
              <a:t>enfrente</a:t>
            </a:r>
            <a:r>
              <a:rPr lang="es-ES" dirty="0"/>
              <a:t>. </a:t>
            </a:r>
            <a:r>
              <a:rPr lang="es-ES" b="1" dirty="0"/>
              <a:t>1.</a:t>
            </a:r>
            <a:r>
              <a:rPr lang="es-ES" dirty="0"/>
              <a:t> Adverbio de lugar que significa ‘a o en la parte opuesta’. </a:t>
            </a:r>
            <a:r>
              <a:rPr lang="es-ES" dirty="0" smtClean="0"/>
              <a:t>[…] </a:t>
            </a:r>
            <a:r>
              <a:rPr lang="es-ES" dirty="0"/>
              <a:t>Es también válido el uso de la locución adverbial </a:t>
            </a:r>
            <a:r>
              <a:rPr lang="es-ES" i="1" dirty="0"/>
              <a:t>en frente,</a:t>
            </a:r>
            <a:r>
              <a:rPr lang="es-ES" dirty="0"/>
              <a:t> escrita en dos palabras: </a:t>
            </a:r>
            <a:r>
              <a:rPr lang="es-ES" i="1" dirty="0"/>
              <a:t>«Darío se para en frente de ella»</a:t>
            </a:r>
            <a:r>
              <a:rPr lang="es-ES" dirty="0"/>
              <a:t> (Santiago </a:t>
            </a:r>
            <a:r>
              <a:rPr lang="es-ES" i="1" dirty="0"/>
              <a:t>Sueño</a:t>
            </a:r>
            <a:r>
              <a:rPr lang="es-ES" dirty="0"/>
              <a:t> [P. Rico 1996]); pero hoy es mayoritario y preferible el empleo de la grafía simple."</a:t>
            </a:r>
            <a:endParaRPr lang="es-ES_tradnl" dirty="0"/>
          </a:p>
          <a:p>
            <a:endParaRPr lang="es-ES_tradnl" dirty="0" smtClean="0"/>
          </a:p>
          <a:p>
            <a:endParaRPr lang="es-ES_tradnl" dirty="0"/>
          </a:p>
        </p:txBody>
      </p:sp>
    </p:spTree>
    <p:extLst>
      <p:ext uri="{BB962C8B-B14F-4D97-AF65-F5344CB8AC3E}">
        <p14:creationId xmlns:p14="http://schemas.microsoft.com/office/powerpoint/2010/main" val="373157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 ver / haber </a:t>
            </a:r>
            <a:endParaRPr lang="es-ES_tradnl" dirty="0"/>
          </a:p>
        </p:txBody>
      </p:sp>
      <p:sp>
        <p:nvSpPr>
          <p:cNvPr id="3" name="Marcador de contenido 2"/>
          <p:cNvSpPr>
            <a:spLocks noGrp="1"/>
          </p:cNvSpPr>
          <p:nvPr>
            <p:ph idx="1"/>
          </p:nvPr>
        </p:nvSpPr>
        <p:spPr/>
        <p:txBody>
          <a:bodyPr/>
          <a:lstStyle/>
          <a:p>
            <a:pPr marL="0" indent="0">
              <a:buNone/>
            </a:pPr>
            <a:r>
              <a:rPr lang="es-ES" dirty="0" smtClean="0"/>
              <a:t>Aunque su sonido es el mismo, son dos construcciones totalmente diferentes:</a:t>
            </a:r>
          </a:p>
          <a:p>
            <a:pPr marL="0" indent="0">
              <a:buNone/>
            </a:pPr>
            <a:r>
              <a:rPr lang="es-ES" dirty="0" smtClean="0"/>
              <a:t>-</a:t>
            </a:r>
            <a:r>
              <a:rPr lang="es-ES" i="1" dirty="0" smtClean="0"/>
              <a:t>a ver</a:t>
            </a:r>
            <a:r>
              <a:rPr lang="es-ES" dirty="0" smtClean="0"/>
              <a:t> incluye el verbo </a:t>
            </a:r>
            <a:r>
              <a:rPr lang="es-ES" i="1" dirty="0" smtClean="0"/>
              <a:t>ver</a:t>
            </a:r>
            <a:r>
              <a:rPr lang="es-ES" dirty="0" smtClean="0"/>
              <a:t>, y se encuentra en contextos donde se habla de ver, pero también de comprobar, tener en cuenta o descubrir: </a:t>
            </a:r>
            <a:r>
              <a:rPr lang="es-ES" i="1" dirty="0" smtClean="0"/>
              <a:t>¡</a:t>
            </a:r>
            <a:r>
              <a:rPr lang="es-ES" b="1" i="1" dirty="0" smtClean="0"/>
              <a:t>A ver </a:t>
            </a:r>
            <a:r>
              <a:rPr lang="es-ES" i="1" dirty="0" smtClean="0"/>
              <a:t>si comemos pronto!</a:t>
            </a:r>
          </a:p>
          <a:p>
            <a:pPr marL="0" indent="0">
              <a:buNone/>
            </a:pPr>
            <a:r>
              <a:rPr lang="es-ES" dirty="0" smtClean="0"/>
              <a:t>-</a:t>
            </a:r>
            <a:r>
              <a:rPr lang="es-ES" i="1" dirty="0" smtClean="0"/>
              <a:t>haber</a:t>
            </a:r>
            <a:r>
              <a:rPr lang="es-ES" dirty="0" smtClean="0"/>
              <a:t> es (entre otras cosas) un verbo auxiliar con el que se construyen los tiempos de perfecto. Lo encontramos en infinitivo en construcciones llamadas de “infinitivo compuesto, en que va seguido de un participio: </a:t>
            </a:r>
            <a:r>
              <a:rPr lang="es-ES" b="1" i="1" dirty="0" smtClean="0"/>
              <a:t>haber</a:t>
            </a:r>
            <a:r>
              <a:rPr lang="es-ES" i="1" dirty="0" smtClean="0"/>
              <a:t> dicho eso ha sido una imprudencia</a:t>
            </a:r>
            <a:r>
              <a:rPr lang="es-ES" dirty="0" smtClean="0"/>
              <a:t>.</a:t>
            </a:r>
            <a:endParaRPr lang="es-ES_tradnl" dirty="0"/>
          </a:p>
        </p:txBody>
      </p:sp>
    </p:spTree>
    <p:extLst>
      <p:ext uri="{BB962C8B-B14F-4D97-AF65-F5344CB8AC3E}">
        <p14:creationId xmlns:p14="http://schemas.microsoft.com/office/powerpoint/2010/main" val="156084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¿Cuál es la forma correcta en cada caso?</a:t>
            </a:r>
            <a:endParaRPr lang="es-ES_tradnl" dirty="0"/>
          </a:p>
        </p:txBody>
      </p:sp>
      <p:sp>
        <p:nvSpPr>
          <p:cNvPr id="3" name="Marcador de contenido 2"/>
          <p:cNvSpPr>
            <a:spLocks noGrp="1"/>
          </p:cNvSpPr>
          <p:nvPr>
            <p:ph idx="1"/>
          </p:nvPr>
        </p:nvSpPr>
        <p:spPr/>
        <p:txBody>
          <a:bodyPr/>
          <a:lstStyle/>
          <a:p>
            <a:r>
              <a:rPr lang="es-ES" dirty="0"/>
              <a:t>Vamos _________ quién tenía razón</a:t>
            </a:r>
            <a:r>
              <a:rPr lang="es-ES" dirty="0" smtClean="0"/>
              <a:t>.</a:t>
            </a:r>
          </a:p>
          <a:p>
            <a:r>
              <a:rPr lang="es-ES" dirty="0"/>
              <a:t>Y estabas allí a la vez que yo? ¡Oh, nos podíamos _____  encontrado</a:t>
            </a:r>
            <a:r>
              <a:rPr lang="es-ES" dirty="0" smtClean="0"/>
              <a:t>!</a:t>
            </a:r>
          </a:p>
          <a:p>
            <a:r>
              <a:rPr lang="es-ES" dirty="0"/>
              <a:t>Bueno, _________. Este es un asunto delicado</a:t>
            </a:r>
            <a:r>
              <a:rPr lang="es-ES" dirty="0" smtClean="0"/>
              <a:t>.</a:t>
            </a:r>
          </a:p>
          <a:p>
            <a:r>
              <a:rPr lang="es-ES" dirty="0"/>
              <a:t>¡________ si puedes saltar esta valla</a:t>
            </a:r>
            <a:r>
              <a:rPr lang="es-ES" dirty="0" smtClean="0"/>
              <a:t>!</a:t>
            </a:r>
          </a:p>
          <a:p>
            <a:r>
              <a:rPr lang="es-ES" dirty="0"/>
              <a:t>_________ sacado un diez no te da derecho a creerte superior</a:t>
            </a:r>
            <a:r>
              <a:rPr lang="es-ES" dirty="0" smtClean="0"/>
              <a:t>.</a:t>
            </a:r>
          </a:p>
          <a:p>
            <a:r>
              <a:rPr lang="es-ES" dirty="0" smtClean="0"/>
              <a:t>¡________ si mañana llegas puntual!</a:t>
            </a:r>
          </a:p>
          <a:p>
            <a:endParaRPr lang="es-ES_tradnl" dirty="0"/>
          </a:p>
        </p:txBody>
      </p:sp>
    </p:spTree>
    <p:extLst>
      <p:ext uri="{BB962C8B-B14F-4D97-AF65-F5344CB8AC3E}">
        <p14:creationId xmlns:p14="http://schemas.microsoft.com/office/powerpoint/2010/main" val="183806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Solución</a:t>
            </a:r>
            <a:endParaRPr lang="es-ES_tradnl" dirty="0"/>
          </a:p>
        </p:txBody>
      </p:sp>
      <p:sp>
        <p:nvSpPr>
          <p:cNvPr id="3" name="Marcador de contenido 2"/>
          <p:cNvSpPr>
            <a:spLocks noGrp="1"/>
          </p:cNvSpPr>
          <p:nvPr>
            <p:ph idx="1"/>
          </p:nvPr>
        </p:nvSpPr>
        <p:spPr/>
        <p:txBody>
          <a:bodyPr/>
          <a:lstStyle/>
          <a:p>
            <a:r>
              <a:rPr lang="es-ES" dirty="0" smtClean="0"/>
              <a:t>Vamos </a:t>
            </a:r>
            <a:r>
              <a:rPr lang="es-ES" b="1" dirty="0" smtClean="0"/>
              <a:t>a ver</a:t>
            </a:r>
            <a:r>
              <a:rPr lang="es-ES" dirty="0" smtClean="0"/>
              <a:t> / </a:t>
            </a:r>
            <a:r>
              <a:rPr lang="es-ES" strike="sngStrike" dirty="0" smtClean="0"/>
              <a:t>haber</a:t>
            </a:r>
            <a:r>
              <a:rPr lang="es-ES" dirty="0" smtClean="0"/>
              <a:t> quién tenía razón.</a:t>
            </a:r>
          </a:p>
          <a:p>
            <a:r>
              <a:rPr lang="es-ES" dirty="0" smtClean="0"/>
              <a:t>Y estabas allí a la vez que yo? ¡Oh, nos podíamos </a:t>
            </a:r>
            <a:r>
              <a:rPr lang="es-ES" strike="sngStrike" dirty="0" smtClean="0"/>
              <a:t>a ver</a:t>
            </a:r>
            <a:r>
              <a:rPr lang="es-ES" dirty="0" smtClean="0"/>
              <a:t> / </a:t>
            </a:r>
            <a:r>
              <a:rPr lang="es-ES" b="1" dirty="0" smtClean="0"/>
              <a:t>haber</a:t>
            </a:r>
            <a:r>
              <a:rPr lang="es-ES" dirty="0" smtClean="0"/>
              <a:t> encontrado!</a:t>
            </a:r>
          </a:p>
          <a:p>
            <a:r>
              <a:rPr lang="es-ES" dirty="0" smtClean="0"/>
              <a:t>Bueno, </a:t>
            </a:r>
            <a:r>
              <a:rPr lang="es-ES" b="1" dirty="0" smtClean="0"/>
              <a:t>a ver</a:t>
            </a:r>
            <a:r>
              <a:rPr lang="es-ES" dirty="0" smtClean="0"/>
              <a:t> / </a:t>
            </a:r>
            <a:r>
              <a:rPr lang="es-ES" strike="sngStrike" dirty="0" smtClean="0"/>
              <a:t>haber</a:t>
            </a:r>
            <a:r>
              <a:rPr lang="es-ES" dirty="0" smtClean="0"/>
              <a:t>. Este es un asunto delicado.</a:t>
            </a:r>
          </a:p>
          <a:p>
            <a:r>
              <a:rPr lang="es-ES" dirty="0" smtClean="0"/>
              <a:t>¡</a:t>
            </a:r>
            <a:r>
              <a:rPr lang="es-ES" b="1" dirty="0" smtClean="0"/>
              <a:t>A ver</a:t>
            </a:r>
            <a:r>
              <a:rPr lang="es-ES" dirty="0" smtClean="0"/>
              <a:t> / </a:t>
            </a:r>
            <a:r>
              <a:rPr lang="es-ES" strike="sngStrike" dirty="0" smtClean="0"/>
              <a:t>haber</a:t>
            </a:r>
            <a:r>
              <a:rPr lang="es-ES" dirty="0" smtClean="0"/>
              <a:t> si puedes saltar esta valla!</a:t>
            </a:r>
          </a:p>
          <a:p>
            <a:r>
              <a:rPr lang="es-ES" strike="sngStrike" dirty="0"/>
              <a:t>A</a:t>
            </a:r>
            <a:r>
              <a:rPr lang="es-ES" strike="sngStrike" dirty="0" smtClean="0"/>
              <a:t> ver</a:t>
            </a:r>
            <a:r>
              <a:rPr lang="es-ES" dirty="0" smtClean="0"/>
              <a:t> / </a:t>
            </a:r>
            <a:r>
              <a:rPr lang="es-ES" b="1" dirty="0" smtClean="0"/>
              <a:t>haber</a:t>
            </a:r>
            <a:r>
              <a:rPr lang="es-ES" dirty="0" smtClean="0"/>
              <a:t> sacado un diez no te da derecho a creerte superior.</a:t>
            </a:r>
          </a:p>
          <a:p>
            <a:r>
              <a:rPr lang="es-ES" dirty="0" smtClean="0"/>
              <a:t>¡</a:t>
            </a:r>
            <a:r>
              <a:rPr lang="es-ES" b="1" dirty="0" smtClean="0"/>
              <a:t>A ver</a:t>
            </a:r>
            <a:r>
              <a:rPr lang="es-ES" dirty="0" smtClean="0"/>
              <a:t> / </a:t>
            </a:r>
            <a:r>
              <a:rPr lang="es-ES" strike="sngStrike" dirty="0" smtClean="0"/>
              <a:t>Haber</a:t>
            </a:r>
            <a:r>
              <a:rPr lang="es-ES" dirty="0" smtClean="0"/>
              <a:t> si mañana llegas puntual!</a:t>
            </a:r>
            <a:endParaRPr lang="es-ES" dirty="0" smtClean="0"/>
          </a:p>
        </p:txBody>
      </p:sp>
    </p:spTree>
    <p:extLst>
      <p:ext uri="{BB962C8B-B14F-4D97-AF65-F5344CB8AC3E}">
        <p14:creationId xmlns:p14="http://schemas.microsoft.com/office/powerpoint/2010/main" val="134986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Sino / si no </a:t>
            </a:r>
            <a:endParaRPr lang="es-ES_tradnl" dirty="0"/>
          </a:p>
        </p:txBody>
      </p:sp>
      <p:sp>
        <p:nvSpPr>
          <p:cNvPr id="3" name="Marcador de contenido 2"/>
          <p:cNvSpPr>
            <a:spLocks noGrp="1"/>
          </p:cNvSpPr>
          <p:nvPr>
            <p:ph idx="1"/>
          </p:nvPr>
        </p:nvSpPr>
        <p:spPr/>
        <p:txBody>
          <a:bodyPr/>
          <a:lstStyle/>
          <a:p>
            <a:pPr marL="0" indent="0">
              <a:buNone/>
            </a:pPr>
            <a:r>
              <a:rPr lang="es-ES" b="1" i="1" dirty="0" smtClean="0"/>
              <a:t>Sino</a:t>
            </a:r>
            <a:r>
              <a:rPr lang="es-ES" dirty="0" smtClean="0"/>
              <a:t> es una conjunción adversativa (como pero) que en su uso más normal se emplea para </a:t>
            </a:r>
            <a:r>
              <a:rPr lang="es-ES" b="1" dirty="0" smtClean="0"/>
              <a:t>oponer una primera frase o elemento negativo a un segundo elemento</a:t>
            </a:r>
            <a:r>
              <a:rPr lang="es-ES" dirty="0" smtClean="0"/>
              <a:t> que puede ser positivo o negativo:</a:t>
            </a:r>
          </a:p>
          <a:p>
            <a:pPr marL="0" indent="0">
              <a:buNone/>
            </a:pPr>
            <a:r>
              <a:rPr lang="es-ES" b="1" dirty="0" smtClean="0"/>
              <a:t>No</a:t>
            </a:r>
            <a:r>
              <a:rPr lang="es-ES" dirty="0" smtClean="0"/>
              <a:t> es que esté constipada, </a:t>
            </a:r>
            <a:r>
              <a:rPr lang="es-ES" b="1" i="1" dirty="0" smtClean="0"/>
              <a:t>sino</a:t>
            </a:r>
            <a:r>
              <a:rPr lang="es-ES" dirty="0" smtClean="0"/>
              <a:t> que tengo alergia.</a:t>
            </a:r>
          </a:p>
          <a:p>
            <a:pPr marL="0" indent="0">
              <a:buNone/>
            </a:pPr>
            <a:endParaRPr lang="es-ES" dirty="0"/>
          </a:p>
          <a:p>
            <a:pPr marL="0" indent="0">
              <a:buNone/>
            </a:pPr>
            <a:r>
              <a:rPr lang="es-ES" b="1" i="1" dirty="0" smtClean="0"/>
              <a:t>Si no</a:t>
            </a:r>
            <a:r>
              <a:rPr lang="es-ES" dirty="0" smtClean="0"/>
              <a:t> es la unión de un si condicional más una negación. Lo ponemos en frases </a:t>
            </a:r>
            <a:r>
              <a:rPr lang="es-ES" b="1" dirty="0" smtClean="0"/>
              <a:t>condicionales</a:t>
            </a:r>
            <a:r>
              <a:rPr lang="es-ES" dirty="0" smtClean="0"/>
              <a:t>, que van antes o después de la principal:</a:t>
            </a:r>
          </a:p>
          <a:p>
            <a:pPr marL="0" indent="0">
              <a:buNone/>
            </a:pPr>
            <a:r>
              <a:rPr lang="es-ES" b="1" i="1" dirty="0" smtClean="0"/>
              <a:t>Si no </a:t>
            </a:r>
            <a:r>
              <a:rPr lang="es-ES" dirty="0" smtClean="0"/>
              <a:t>quieres comer, bebe por lo menos. / Vístete </a:t>
            </a:r>
            <a:r>
              <a:rPr lang="es-ES" b="1" i="1" dirty="0" smtClean="0"/>
              <a:t>si no</a:t>
            </a:r>
            <a:r>
              <a:rPr lang="es-ES" dirty="0" smtClean="0"/>
              <a:t> quieres resfriarte.</a:t>
            </a:r>
          </a:p>
          <a:p>
            <a:pPr marL="0" indent="0">
              <a:buNone/>
            </a:pPr>
            <a:endParaRPr lang="es-ES_tradnl" dirty="0"/>
          </a:p>
        </p:txBody>
      </p:sp>
    </p:spTree>
    <p:extLst>
      <p:ext uri="{BB962C8B-B14F-4D97-AF65-F5344CB8AC3E}">
        <p14:creationId xmlns:p14="http://schemas.microsoft.com/office/powerpoint/2010/main" val="35213312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1131</Words>
  <Application>Microsoft Office PowerPoint</Application>
  <PresentationFormat>Panorámica</PresentationFormat>
  <Paragraphs>91</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Contenidos de lengua normativa de Procesos: unión y separación de palabras</vt:lpstr>
      <vt:lpstr>¿Cuál es la forma correcta?</vt:lpstr>
      <vt:lpstr>Solución</vt:lpstr>
      <vt:lpstr>¿Cuál es la forma correcta?</vt:lpstr>
      <vt:lpstr>Solución</vt:lpstr>
      <vt:lpstr>A ver / haber </vt:lpstr>
      <vt:lpstr>¿Cuál es la forma correcta en cada caso?</vt:lpstr>
      <vt:lpstr>Solución</vt:lpstr>
      <vt:lpstr>Sino / si no </vt:lpstr>
      <vt:lpstr>¿Cuál es la forma correcta en cada caso</vt:lpstr>
      <vt:lpstr>Solución</vt:lpstr>
      <vt:lpstr>Por qué, porque, porqué, por que</vt:lpstr>
      <vt:lpstr>¿Cuál es la forma correcta en cada caso?</vt:lpstr>
      <vt:lpstr>Solución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Contenidos de lengua normativa de Procesos: unión y separación de palabras</dc:title>
  <dc:creator>anaxagoras</dc:creator>
  <cp:lastModifiedBy>anaxagoras</cp:lastModifiedBy>
  <cp:revision>10</cp:revision>
  <dcterms:created xsi:type="dcterms:W3CDTF">2016-02-05T06:58:01Z</dcterms:created>
  <dcterms:modified xsi:type="dcterms:W3CDTF">2016-02-05T16:14:51Z</dcterms:modified>
</cp:coreProperties>
</file>